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23"/>
  </p:notesMasterIdLst>
  <p:sldIdLst>
    <p:sldId id="256" r:id="rId2"/>
    <p:sldId id="257" r:id="rId3"/>
    <p:sldId id="267" r:id="rId4"/>
    <p:sldId id="259" r:id="rId5"/>
    <p:sldId id="260" r:id="rId6"/>
    <p:sldId id="262" r:id="rId7"/>
    <p:sldId id="261" r:id="rId8"/>
    <p:sldId id="263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4" r:id="rId19"/>
    <p:sldId id="276" r:id="rId20"/>
    <p:sldId id="279" r:id="rId21"/>
    <p:sldId id="28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34"/>
    <p:restoredTop sz="96327"/>
  </p:normalViewPr>
  <p:slideViewPr>
    <p:cSldViewPr snapToGrid="0">
      <p:cViewPr varScale="1">
        <p:scale>
          <a:sx n="156" d="100"/>
          <a:sy n="156" d="100"/>
        </p:scale>
        <p:origin x="18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C0F686-E643-4D28-8AE2-FB02E0A11F5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59641B-825C-4A93-B29A-97EEF848C8B5}">
      <dgm:prSet/>
      <dgm:spPr/>
      <dgm:t>
        <a:bodyPr/>
        <a:lstStyle/>
        <a:p>
          <a:r>
            <a:rPr lang="en-US" b="0" i="0" dirty="0"/>
            <a:t>Is there any correlation between the total attendance of an NFL game and the </a:t>
          </a:r>
          <a:br>
            <a:rPr lang="en-US" dirty="0"/>
          </a:br>
          <a:r>
            <a:rPr lang="en-US" b="0" i="0" dirty="0"/>
            <a:t>number of arrests on any given game day at that stadium? </a:t>
          </a:r>
          <a:endParaRPr lang="en-US" dirty="0"/>
        </a:p>
      </dgm:t>
    </dgm:pt>
    <dgm:pt modelId="{9B37BEAB-5A99-4AF7-96C7-84AE703D64A3}" type="parTrans" cxnId="{3F209765-1FAD-442E-8066-977122131ACD}">
      <dgm:prSet/>
      <dgm:spPr/>
      <dgm:t>
        <a:bodyPr/>
        <a:lstStyle/>
        <a:p>
          <a:endParaRPr lang="en-US"/>
        </a:p>
      </dgm:t>
    </dgm:pt>
    <dgm:pt modelId="{5F2AA095-F29A-490E-B39C-4A4F68E4E08A}" type="sibTrans" cxnId="{3F209765-1FAD-442E-8066-977122131ACD}">
      <dgm:prSet/>
      <dgm:spPr/>
      <dgm:t>
        <a:bodyPr/>
        <a:lstStyle/>
        <a:p>
          <a:endParaRPr lang="en-US"/>
        </a:p>
      </dgm:t>
    </dgm:pt>
    <dgm:pt modelId="{67088D89-23BF-4E73-9FEB-E2D8FE63E9B3}">
      <dgm:prSet/>
      <dgm:spPr>
        <a:solidFill>
          <a:srgbClr val="C00000"/>
        </a:solidFill>
      </dgm:spPr>
      <dgm:t>
        <a:bodyPr/>
        <a:lstStyle/>
        <a:p>
          <a:r>
            <a:rPr lang="en-US" b="0" i="0" dirty="0"/>
            <a:t>Which stadium is the most dangerous (which stadium has the most arrests)? </a:t>
          </a:r>
          <a:endParaRPr lang="en-US" dirty="0"/>
        </a:p>
      </dgm:t>
    </dgm:pt>
    <dgm:pt modelId="{0294D0E1-D0A2-4E78-82CA-5F94BC14D2E8}" type="parTrans" cxnId="{33423BCB-BC34-4E82-8155-F2C65AAEF663}">
      <dgm:prSet/>
      <dgm:spPr/>
      <dgm:t>
        <a:bodyPr/>
        <a:lstStyle/>
        <a:p>
          <a:endParaRPr lang="en-US"/>
        </a:p>
      </dgm:t>
    </dgm:pt>
    <dgm:pt modelId="{A88F147B-8F30-4F4E-A512-3676C844E3C5}" type="sibTrans" cxnId="{33423BCB-BC34-4E82-8155-F2C65AAEF663}">
      <dgm:prSet/>
      <dgm:spPr/>
      <dgm:t>
        <a:bodyPr/>
        <a:lstStyle/>
        <a:p>
          <a:endParaRPr lang="en-US"/>
        </a:p>
      </dgm:t>
    </dgm:pt>
    <dgm:pt modelId="{FA81C50E-E3BD-411E-A1F2-70F220B513EF}">
      <dgm:prSet/>
      <dgm:spPr>
        <a:solidFill>
          <a:srgbClr val="C00000"/>
        </a:solidFill>
      </dgm:spPr>
      <dgm:t>
        <a:bodyPr/>
        <a:lstStyle/>
        <a:p>
          <a:r>
            <a:rPr lang="en-US" b="0" i="0" dirty="0"/>
            <a:t>Is there any correlation between score gap and total number of arrests on that </a:t>
          </a:r>
          <a:br>
            <a:rPr lang="en-US" dirty="0"/>
          </a:br>
          <a:r>
            <a:rPr lang="en-US" b="0" i="0" dirty="0"/>
            <a:t>game day? </a:t>
          </a:r>
          <a:endParaRPr lang="en-US" dirty="0"/>
        </a:p>
      </dgm:t>
    </dgm:pt>
    <dgm:pt modelId="{FC5162B8-5629-4CFA-BADA-FCD6CF12B77A}" type="parTrans" cxnId="{0CA091A0-3994-448B-BEFF-307CF4DB6D9B}">
      <dgm:prSet/>
      <dgm:spPr/>
      <dgm:t>
        <a:bodyPr/>
        <a:lstStyle/>
        <a:p>
          <a:endParaRPr lang="en-US"/>
        </a:p>
      </dgm:t>
    </dgm:pt>
    <dgm:pt modelId="{BB328340-DDB9-4218-9520-4DD2109C739C}" type="sibTrans" cxnId="{0CA091A0-3994-448B-BEFF-307CF4DB6D9B}">
      <dgm:prSet/>
      <dgm:spPr/>
      <dgm:t>
        <a:bodyPr/>
        <a:lstStyle/>
        <a:p>
          <a:endParaRPr lang="en-US"/>
        </a:p>
      </dgm:t>
    </dgm:pt>
    <dgm:pt modelId="{4A74EAC9-EA77-48BC-B293-586F842191BB}">
      <dgm:prSet/>
      <dgm:spPr>
        <a:solidFill>
          <a:schemeClr val="accent1"/>
        </a:solidFill>
      </dgm:spPr>
      <dgm:t>
        <a:bodyPr/>
        <a:lstStyle/>
        <a:p>
          <a:r>
            <a:rPr lang="en-US" b="0" i="0" dirty="0"/>
            <a:t>How strong is home field advantage?</a:t>
          </a:r>
          <a:endParaRPr lang="en-US" dirty="0"/>
        </a:p>
      </dgm:t>
    </dgm:pt>
    <dgm:pt modelId="{9F72AD19-549B-4EFA-AEA2-8F52CD874C4C}" type="parTrans" cxnId="{A11A54DF-0BE8-4306-8B37-708EB6F91E11}">
      <dgm:prSet/>
      <dgm:spPr/>
      <dgm:t>
        <a:bodyPr/>
        <a:lstStyle/>
        <a:p>
          <a:endParaRPr lang="en-US"/>
        </a:p>
      </dgm:t>
    </dgm:pt>
    <dgm:pt modelId="{0E74113E-71A2-432B-BC4E-D79B3B88D10C}" type="sibTrans" cxnId="{A11A54DF-0BE8-4306-8B37-708EB6F91E11}">
      <dgm:prSet/>
      <dgm:spPr/>
      <dgm:t>
        <a:bodyPr/>
        <a:lstStyle/>
        <a:p>
          <a:endParaRPr lang="en-US"/>
        </a:p>
      </dgm:t>
    </dgm:pt>
    <dgm:pt modelId="{6FF55B73-2448-4534-AC0E-5EEE8AF895FE}">
      <dgm:prSet/>
      <dgm:spPr/>
      <dgm:t>
        <a:bodyPr/>
        <a:lstStyle/>
        <a:p>
          <a:r>
            <a:rPr lang="en-US" b="0" i="0"/>
            <a:t>What game day of the week has the best attendance per stadium? </a:t>
          </a:r>
          <a:endParaRPr lang="en-US"/>
        </a:p>
      </dgm:t>
    </dgm:pt>
    <dgm:pt modelId="{81DF8182-7F7F-435B-B10F-B416BCC469A6}" type="parTrans" cxnId="{09B80F52-B648-4B49-9186-12F5556E1B11}">
      <dgm:prSet/>
      <dgm:spPr/>
      <dgm:t>
        <a:bodyPr/>
        <a:lstStyle/>
        <a:p>
          <a:endParaRPr lang="en-US"/>
        </a:p>
      </dgm:t>
    </dgm:pt>
    <dgm:pt modelId="{90CB9855-D819-4BC3-B53E-033BDF56350B}" type="sibTrans" cxnId="{09B80F52-B648-4B49-9186-12F5556E1B11}">
      <dgm:prSet/>
      <dgm:spPr/>
      <dgm:t>
        <a:bodyPr/>
        <a:lstStyle/>
        <a:p>
          <a:endParaRPr lang="en-US"/>
        </a:p>
      </dgm:t>
    </dgm:pt>
    <dgm:pt modelId="{E5284370-9F20-4E2B-B9CD-F18F7E7D8486}">
      <dgm:prSet/>
      <dgm:spPr>
        <a:solidFill>
          <a:srgbClr val="C00000"/>
        </a:solidFill>
      </dgm:spPr>
      <dgm:t>
        <a:bodyPr/>
        <a:lstStyle/>
        <a:p>
          <a:r>
            <a:rPr lang="en-US" b="0" i="0"/>
            <a:t>What </a:t>
          </a:r>
          <a:r>
            <a:rPr lang="en-US"/>
            <a:t>ti</a:t>
          </a:r>
          <a:r>
            <a:rPr lang="en-US" b="0" i="0"/>
            <a:t>me of the day of games has the most arrests? </a:t>
          </a:r>
          <a:endParaRPr lang="en-US"/>
        </a:p>
      </dgm:t>
    </dgm:pt>
    <dgm:pt modelId="{7527876F-CD4B-436B-90CD-EC31E73266DD}" type="parTrans" cxnId="{08E79753-7193-40CB-99C1-0012B2EB61B9}">
      <dgm:prSet/>
      <dgm:spPr/>
      <dgm:t>
        <a:bodyPr/>
        <a:lstStyle/>
        <a:p>
          <a:endParaRPr lang="en-US"/>
        </a:p>
      </dgm:t>
    </dgm:pt>
    <dgm:pt modelId="{DDC192FC-0A69-4BD4-87DA-6611D56EBEEA}" type="sibTrans" cxnId="{08E79753-7193-40CB-99C1-0012B2EB61B9}">
      <dgm:prSet/>
      <dgm:spPr/>
      <dgm:t>
        <a:bodyPr/>
        <a:lstStyle/>
        <a:p>
          <a:endParaRPr lang="en-US"/>
        </a:p>
      </dgm:t>
    </dgm:pt>
    <dgm:pt modelId="{06559785-34E4-4E0D-9771-AADF12054493}">
      <dgm:prSet/>
      <dgm:spPr/>
      <dgm:t>
        <a:bodyPr/>
        <a:lstStyle/>
        <a:p>
          <a:r>
            <a:rPr lang="en-US" b="0" i="0"/>
            <a:t>Does stadium type (dome or no dome) have any relationship with arrests? </a:t>
          </a:r>
          <a:endParaRPr lang="en-US"/>
        </a:p>
      </dgm:t>
    </dgm:pt>
    <dgm:pt modelId="{6C495448-8602-4EA1-9A09-4BD902E9E283}" type="parTrans" cxnId="{B0E03348-6443-439C-8F79-CD9AAA17BFA4}">
      <dgm:prSet/>
      <dgm:spPr/>
      <dgm:t>
        <a:bodyPr/>
        <a:lstStyle/>
        <a:p>
          <a:endParaRPr lang="en-US"/>
        </a:p>
      </dgm:t>
    </dgm:pt>
    <dgm:pt modelId="{776B132A-EE4F-41D3-BA33-F2909936FC2D}" type="sibTrans" cxnId="{B0E03348-6443-439C-8F79-CD9AAA17BFA4}">
      <dgm:prSet/>
      <dgm:spPr/>
      <dgm:t>
        <a:bodyPr/>
        <a:lstStyle/>
        <a:p>
          <a:endParaRPr lang="en-US"/>
        </a:p>
      </dgm:t>
    </dgm:pt>
    <dgm:pt modelId="{C0B5A576-A5C9-E648-AEF0-168A7D14A3B4}" type="pres">
      <dgm:prSet presAssocID="{2FC0F686-E643-4D28-8AE2-FB02E0A11F54}" presName="diagram" presStyleCnt="0">
        <dgm:presLayoutVars>
          <dgm:dir/>
          <dgm:resizeHandles val="exact"/>
        </dgm:presLayoutVars>
      </dgm:prSet>
      <dgm:spPr/>
    </dgm:pt>
    <dgm:pt modelId="{95165DFE-10C0-5347-835B-50B05A6841FE}" type="pres">
      <dgm:prSet presAssocID="{BF59641B-825C-4A93-B29A-97EEF848C8B5}" presName="node" presStyleLbl="node1" presStyleIdx="0" presStyleCnt="7">
        <dgm:presLayoutVars>
          <dgm:bulletEnabled val="1"/>
        </dgm:presLayoutVars>
      </dgm:prSet>
      <dgm:spPr/>
    </dgm:pt>
    <dgm:pt modelId="{788726F9-F973-A443-BE59-EAF5DD5FFA73}" type="pres">
      <dgm:prSet presAssocID="{5F2AA095-F29A-490E-B39C-4A4F68E4E08A}" presName="sibTrans" presStyleCnt="0"/>
      <dgm:spPr/>
    </dgm:pt>
    <dgm:pt modelId="{CCF0659C-0FD6-8C4C-BF3A-F13CE908A746}" type="pres">
      <dgm:prSet presAssocID="{67088D89-23BF-4E73-9FEB-E2D8FE63E9B3}" presName="node" presStyleLbl="node1" presStyleIdx="1" presStyleCnt="7">
        <dgm:presLayoutVars>
          <dgm:bulletEnabled val="1"/>
        </dgm:presLayoutVars>
      </dgm:prSet>
      <dgm:spPr/>
    </dgm:pt>
    <dgm:pt modelId="{BD5C3644-706C-CA49-80EC-C54740708D5D}" type="pres">
      <dgm:prSet presAssocID="{A88F147B-8F30-4F4E-A512-3676C844E3C5}" presName="sibTrans" presStyleCnt="0"/>
      <dgm:spPr/>
    </dgm:pt>
    <dgm:pt modelId="{A94BD803-A2EC-B441-B48E-CC70BDF3660B}" type="pres">
      <dgm:prSet presAssocID="{FA81C50E-E3BD-411E-A1F2-70F220B513EF}" presName="node" presStyleLbl="node1" presStyleIdx="2" presStyleCnt="7">
        <dgm:presLayoutVars>
          <dgm:bulletEnabled val="1"/>
        </dgm:presLayoutVars>
      </dgm:prSet>
      <dgm:spPr/>
    </dgm:pt>
    <dgm:pt modelId="{98149185-AC17-8343-BC27-5CECBFA60336}" type="pres">
      <dgm:prSet presAssocID="{BB328340-DDB9-4218-9520-4DD2109C739C}" presName="sibTrans" presStyleCnt="0"/>
      <dgm:spPr/>
    </dgm:pt>
    <dgm:pt modelId="{254395B4-522E-0A41-9DFC-8CD20C8502AE}" type="pres">
      <dgm:prSet presAssocID="{4A74EAC9-EA77-48BC-B293-586F842191BB}" presName="node" presStyleLbl="node1" presStyleIdx="3" presStyleCnt="7">
        <dgm:presLayoutVars>
          <dgm:bulletEnabled val="1"/>
        </dgm:presLayoutVars>
      </dgm:prSet>
      <dgm:spPr/>
    </dgm:pt>
    <dgm:pt modelId="{011B43ED-0A92-5747-BCF8-DE96B44FA975}" type="pres">
      <dgm:prSet presAssocID="{0E74113E-71A2-432B-BC4E-D79B3B88D10C}" presName="sibTrans" presStyleCnt="0"/>
      <dgm:spPr/>
    </dgm:pt>
    <dgm:pt modelId="{65DF3350-C631-3C47-89DF-71CB932778B1}" type="pres">
      <dgm:prSet presAssocID="{6FF55B73-2448-4534-AC0E-5EEE8AF895FE}" presName="node" presStyleLbl="node1" presStyleIdx="4" presStyleCnt="7">
        <dgm:presLayoutVars>
          <dgm:bulletEnabled val="1"/>
        </dgm:presLayoutVars>
      </dgm:prSet>
      <dgm:spPr/>
    </dgm:pt>
    <dgm:pt modelId="{0179CEC0-F5A9-3D4B-8AAA-38585B1C5ED3}" type="pres">
      <dgm:prSet presAssocID="{90CB9855-D819-4BC3-B53E-033BDF56350B}" presName="sibTrans" presStyleCnt="0"/>
      <dgm:spPr/>
    </dgm:pt>
    <dgm:pt modelId="{6305000E-C380-024F-A67C-4F7EDE643BBE}" type="pres">
      <dgm:prSet presAssocID="{E5284370-9F20-4E2B-B9CD-F18F7E7D8486}" presName="node" presStyleLbl="node1" presStyleIdx="5" presStyleCnt="7">
        <dgm:presLayoutVars>
          <dgm:bulletEnabled val="1"/>
        </dgm:presLayoutVars>
      </dgm:prSet>
      <dgm:spPr/>
    </dgm:pt>
    <dgm:pt modelId="{950314F3-EFF4-4848-B0BB-8BF2A4CC8B3F}" type="pres">
      <dgm:prSet presAssocID="{DDC192FC-0A69-4BD4-87DA-6611D56EBEEA}" presName="sibTrans" presStyleCnt="0"/>
      <dgm:spPr/>
    </dgm:pt>
    <dgm:pt modelId="{30F73C27-2471-5242-816B-D3B25F9FA8DB}" type="pres">
      <dgm:prSet presAssocID="{06559785-34E4-4E0D-9771-AADF12054493}" presName="node" presStyleLbl="node1" presStyleIdx="6" presStyleCnt="7">
        <dgm:presLayoutVars>
          <dgm:bulletEnabled val="1"/>
        </dgm:presLayoutVars>
      </dgm:prSet>
      <dgm:spPr/>
    </dgm:pt>
  </dgm:ptLst>
  <dgm:cxnLst>
    <dgm:cxn modelId="{FFAD3D1A-4A42-2746-B27E-EDF7B5388327}" type="presOf" srcId="{E5284370-9F20-4E2B-B9CD-F18F7E7D8486}" destId="{6305000E-C380-024F-A67C-4F7EDE643BBE}" srcOrd="0" destOrd="0" presId="urn:microsoft.com/office/officeart/2005/8/layout/default"/>
    <dgm:cxn modelId="{B0E03348-6443-439C-8F79-CD9AAA17BFA4}" srcId="{2FC0F686-E643-4D28-8AE2-FB02E0A11F54}" destId="{06559785-34E4-4E0D-9771-AADF12054493}" srcOrd="6" destOrd="0" parTransId="{6C495448-8602-4EA1-9A09-4BD902E9E283}" sibTransId="{776B132A-EE4F-41D3-BA33-F2909936FC2D}"/>
    <dgm:cxn modelId="{09B80F52-B648-4B49-9186-12F5556E1B11}" srcId="{2FC0F686-E643-4D28-8AE2-FB02E0A11F54}" destId="{6FF55B73-2448-4534-AC0E-5EEE8AF895FE}" srcOrd="4" destOrd="0" parTransId="{81DF8182-7F7F-435B-B10F-B416BCC469A6}" sibTransId="{90CB9855-D819-4BC3-B53E-033BDF56350B}"/>
    <dgm:cxn modelId="{08E79753-7193-40CB-99C1-0012B2EB61B9}" srcId="{2FC0F686-E643-4D28-8AE2-FB02E0A11F54}" destId="{E5284370-9F20-4E2B-B9CD-F18F7E7D8486}" srcOrd="5" destOrd="0" parTransId="{7527876F-CD4B-436B-90CD-EC31E73266DD}" sibTransId="{DDC192FC-0A69-4BD4-87DA-6611D56EBEEA}"/>
    <dgm:cxn modelId="{4DA9355A-92FC-A444-B7CC-98B98E26554F}" type="presOf" srcId="{6FF55B73-2448-4534-AC0E-5EEE8AF895FE}" destId="{65DF3350-C631-3C47-89DF-71CB932778B1}" srcOrd="0" destOrd="0" presId="urn:microsoft.com/office/officeart/2005/8/layout/default"/>
    <dgm:cxn modelId="{3F209765-1FAD-442E-8066-977122131ACD}" srcId="{2FC0F686-E643-4D28-8AE2-FB02E0A11F54}" destId="{BF59641B-825C-4A93-B29A-97EEF848C8B5}" srcOrd="0" destOrd="0" parTransId="{9B37BEAB-5A99-4AF7-96C7-84AE703D64A3}" sibTransId="{5F2AA095-F29A-490E-B39C-4A4F68E4E08A}"/>
    <dgm:cxn modelId="{EEFE8D78-92C1-F44D-97E7-4B57CC510874}" type="presOf" srcId="{4A74EAC9-EA77-48BC-B293-586F842191BB}" destId="{254395B4-522E-0A41-9DFC-8CD20C8502AE}" srcOrd="0" destOrd="0" presId="urn:microsoft.com/office/officeart/2005/8/layout/default"/>
    <dgm:cxn modelId="{2BDBFA7F-1198-DD46-9D8A-5B94B6A4F806}" type="presOf" srcId="{FA81C50E-E3BD-411E-A1F2-70F220B513EF}" destId="{A94BD803-A2EC-B441-B48E-CC70BDF3660B}" srcOrd="0" destOrd="0" presId="urn:microsoft.com/office/officeart/2005/8/layout/default"/>
    <dgm:cxn modelId="{C2B55286-88F4-BC4D-BA2B-FBF9D6876910}" type="presOf" srcId="{BF59641B-825C-4A93-B29A-97EEF848C8B5}" destId="{95165DFE-10C0-5347-835B-50B05A6841FE}" srcOrd="0" destOrd="0" presId="urn:microsoft.com/office/officeart/2005/8/layout/default"/>
    <dgm:cxn modelId="{0CA091A0-3994-448B-BEFF-307CF4DB6D9B}" srcId="{2FC0F686-E643-4D28-8AE2-FB02E0A11F54}" destId="{FA81C50E-E3BD-411E-A1F2-70F220B513EF}" srcOrd="2" destOrd="0" parTransId="{FC5162B8-5629-4CFA-BADA-FCD6CF12B77A}" sibTransId="{BB328340-DDB9-4218-9520-4DD2109C739C}"/>
    <dgm:cxn modelId="{6B9635CB-4C88-0141-B18E-4CD460AC9DC4}" type="presOf" srcId="{67088D89-23BF-4E73-9FEB-E2D8FE63E9B3}" destId="{CCF0659C-0FD6-8C4C-BF3A-F13CE908A746}" srcOrd="0" destOrd="0" presId="urn:microsoft.com/office/officeart/2005/8/layout/default"/>
    <dgm:cxn modelId="{33423BCB-BC34-4E82-8155-F2C65AAEF663}" srcId="{2FC0F686-E643-4D28-8AE2-FB02E0A11F54}" destId="{67088D89-23BF-4E73-9FEB-E2D8FE63E9B3}" srcOrd="1" destOrd="0" parTransId="{0294D0E1-D0A2-4E78-82CA-5F94BC14D2E8}" sibTransId="{A88F147B-8F30-4F4E-A512-3676C844E3C5}"/>
    <dgm:cxn modelId="{FF9F05D2-3954-5B41-883B-278D2B07B456}" type="presOf" srcId="{06559785-34E4-4E0D-9771-AADF12054493}" destId="{30F73C27-2471-5242-816B-D3B25F9FA8DB}" srcOrd="0" destOrd="0" presId="urn:microsoft.com/office/officeart/2005/8/layout/default"/>
    <dgm:cxn modelId="{69995FD3-49C7-534C-A0F4-4F47D4C94D69}" type="presOf" srcId="{2FC0F686-E643-4D28-8AE2-FB02E0A11F54}" destId="{C0B5A576-A5C9-E648-AEF0-168A7D14A3B4}" srcOrd="0" destOrd="0" presId="urn:microsoft.com/office/officeart/2005/8/layout/default"/>
    <dgm:cxn modelId="{A11A54DF-0BE8-4306-8B37-708EB6F91E11}" srcId="{2FC0F686-E643-4D28-8AE2-FB02E0A11F54}" destId="{4A74EAC9-EA77-48BC-B293-586F842191BB}" srcOrd="3" destOrd="0" parTransId="{9F72AD19-549B-4EFA-AEA2-8F52CD874C4C}" sibTransId="{0E74113E-71A2-432B-BC4E-D79B3B88D10C}"/>
    <dgm:cxn modelId="{73C9FCC5-FDD5-014C-B633-005F6C1A35EB}" type="presParOf" srcId="{C0B5A576-A5C9-E648-AEF0-168A7D14A3B4}" destId="{95165DFE-10C0-5347-835B-50B05A6841FE}" srcOrd="0" destOrd="0" presId="urn:microsoft.com/office/officeart/2005/8/layout/default"/>
    <dgm:cxn modelId="{17258136-327D-394F-A31F-26AF6CDFF886}" type="presParOf" srcId="{C0B5A576-A5C9-E648-AEF0-168A7D14A3B4}" destId="{788726F9-F973-A443-BE59-EAF5DD5FFA73}" srcOrd="1" destOrd="0" presId="urn:microsoft.com/office/officeart/2005/8/layout/default"/>
    <dgm:cxn modelId="{F8F7CAA1-F1BF-B74D-BAAC-A01359C9D195}" type="presParOf" srcId="{C0B5A576-A5C9-E648-AEF0-168A7D14A3B4}" destId="{CCF0659C-0FD6-8C4C-BF3A-F13CE908A746}" srcOrd="2" destOrd="0" presId="urn:microsoft.com/office/officeart/2005/8/layout/default"/>
    <dgm:cxn modelId="{3FB2C06B-D518-A449-B34A-FB2AD445314F}" type="presParOf" srcId="{C0B5A576-A5C9-E648-AEF0-168A7D14A3B4}" destId="{BD5C3644-706C-CA49-80EC-C54740708D5D}" srcOrd="3" destOrd="0" presId="urn:microsoft.com/office/officeart/2005/8/layout/default"/>
    <dgm:cxn modelId="{A15C5AA5-3B33-794E-B734-BD9AFB07A507}" type="presParOf" srcId="{C0B5A576-A5C9-E648-AEF0-168A7D14A3B4}" destId="{A94BD803-A2EC-B441-B48E-CC70BDF3660B}" srcOrd="4" destOrd="0" presId="urn:microsoft.com/office/officeart/2005/8/layout/default"/>
    <dgm:cxn modelId="{39955AE6-E379-7842-80E3-7DEA0C263A4C}" type="presParOf" srcId="{C0B5A576-A5C9-E648-AEF0-168A7D14A3B4}" destId="{98149185-AC17-8343-BC27-5CECBFA60336}" srcOrd="5" destOrd="0" presId="urn:microsoft.com/office/officeart/2005/8/layout/default"/>
    <dgm:cxn modelId="{11A4782B-C952-2147-9439-F42CE3E1A7ED}" type="presParOf" srcId="{C0B5A576-A5C9-E648-AEF0-168A7D14A3B4}" destId="{254395B4-522E-0A41-9DFC-8CD20C8502AE}" srcOrd="6" destOrd="0" presId="urn:microsoft.com/office/officeart/2005/8/layout/default"/>
    <dgm:cxn modelId="{0CB98AB8-A582-644C-80C2-157B09F8BB5B}" type="presParOf" srcId="{C0B5A576-A5C9-E648-AEF0-168A7D14A3B4}" destId="{011B43ED-0A92-5747-BCF8-DE96B44FA975}" srcOrd="7" destOrd="0" presId="urn:microsoft.com/office/officeart/2005/8/layout/default"/>
    <dgm:cxn modelId="{E409D6FA-E644-B349-83AE-7ABBC3E57082}" type="presParOf" srcId="{C0B5A576-A5C9-E648-AEF0-168A7D14A3B4}" destId="{65DF3350-C631-3C47-89DF-71CB932778B1}" srcOrd="8" destOrd="0" presId="urn:microsoft.com/office/officeart/2005/8/layout/default"/>
    <dgm:cxn modelId="{1CCEDDCE-3A3F-6C4F-A282-DEB495B0336D}" type="presParOf" srcId="{C0B5A576-A5C9-E648-AEF0-168A7D14A3B4}" destId="{0179CEC0-F5A9-3D4B-8AAA-38585B1C5ED3}" srcOrd="9" destOrd="0" presId="urn:microsoft.com/office/officeart/2005/8/layout/default"/>
    <dgm:cxn modelId="{23EC1C62-7DD0-9D47-8CFF-F5BF94A3CFD8}" type="presParOf" srcId="{C0B5A576-A5C9-E648-AEF0-168A7D14A3B4}" destId="{6305000E-C380-024F-A67C-4F7EDE643BBE}" srcOrd="10" destOrd="0" presId="urn:microsoft.com/office/officeart/2005/8/layout/default"/>
    <dgm:cxn modelId="{A1477944-B7FE-7A46-B917-6B878892F193}" type="presParOf" srcId="{C0B5A576-A5C9-E648-AEF0-168A7D14A3B4}" destId="{950314F3-EFF4-4848-B0BB-8BF2A4CC8B3F}" srcOrd="11" destOrd="0" presId="urn:microsoft.com/office/officeart/2005/8/layout/default"/>
    <dgm:cxn modelId="{2590FC41-3AA3-364D-9392-E997B0E95097}" type="presParOf" srcId="{C0B5A576-A5C9-E648-AEF0-168A7D14A3B4}" destId="{30F73C27-2471-5242-816B-D3B25F9FA8DB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165DFE-10C0-5347-835B-50B05A6841FE}">
      <dsp:nvSpPr>
        <dsp:cNvPr id="0" name=""/>
        <dsp:cNvSpPr/>
      </dsp:nvSpPr>
      <dsp:spPr>
        <a:xfrm>
          <a:off x="2978" y="310946"/>
          <a:ext cx="2363295" cy="1417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Is there any correlation between the total attendance of an NFL game and the </a:t>
          </a:r>
          <a:br>
            <a:rPr lang="en-US" sz="1300" kern="1200" dirty="0"/>
          </a:br>
          <a:r>
            <a:rPr lang="en-US" sz="1300" b="0" i="0" kern="1200" dirty="0"/>
            <a:t>number of arrests on any given game day at that stadium? </a:t>
          </a:r>
          <a:endParaRPr lang="en-US" sz="1300" kern="1200" dirty="0"/>
        </a:p>
      </dsp:txBody>
      <dsp:txXfrm>
        <a:off x="2978" y="310946"/>
        <a:ext cx="2363295" cy="1417977"/>
      </dsp:txXfrm>
    </dsp:sp>
    <dsp:sp modelId="{CCF0659C-0FD6-8C4C-BF3A-F13CE908A746}">
      <dsp:nvSpPr>
        <dsp:cNvPr id="0" name=""/>
        <dsp:cNvSpPr/>
      </dsp:nvSpPr>
      <dsp:spPr>
        <a:xfrm>
          <a:off x="2602603" y="310946"/>
          <a:ext cx="2363295" cy="1417977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Which stadium is the most dangerous (which stadium has the most arrests)? </a:t>
          </a:r>
          <a:endParaRPr lang="en-US" sz="1300" kern="1200" dirty="0"/>
        </a:p>
      </dsp:txBody>
      <dsp:txXfrm>
        <a:off x="2602603" y="310946"/>
        <a:ext cx="2363295" cy="1417977"/>
      </dsp:txXfrm>
    </dsp:sp>
    <dsp:sp modelId="{A94BD803-A2EC-B441-B48E-CC70BDF3660B}">
      <dsp:nvSpPr>
        <dsp:cNvPr id="0" name=""/>
        <dsp:cNvSpPr/>
      </dsp:nvSpPr>
      <dsp:spPr>
        <a:xfrm>
          <a:off x="5202228" y="310946"/>
          <a:ext cx="2363295" cy="1417977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Is there any correlation between score gap and total number of arrests on that </a:t>
          </a:r>
          <a:br>
            <a:rPr lang="en-US" sz="1300" kern="1200" dirty="0"/>
          </a:br>
          <a:r>
            <a:rPr lang="en-US" sz="1300" b="0" i="0" kern="1200" dirty="0"/>
            <a:t>game day? </a:t>
          </a:r>
          <a:endParaRPr lang="en-US" sz="1300" kern="1200" dirty="0"/>
        </a:p>
      </dsp:txBody>
      <dsp:txXfrm>
        <a:off x="5202228" y="310946"/>
        <a:ext cx="2363295" cy="1417977"/>
      </dsp:txXfrm>
    </dsp:sp>
    <dsp:sp modelId="{254395B4-522E-0A41-9DFC-8CD20C8502AE}">
      <dsp:nvSpPr>
        <dsp:cNvPr id="0" name=""/>
        <dsp:cNvSpPr/>
      </dsp:nvSpPr>
      <dsp:spPr>
        <a:xfrm>
          <a:off x="7801853" y="310946"/>
          <a:ext cx="2363295" cy="1417977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How strong is home field advantage?</a:t>
          </a:r>
          <a:endParaRPr lang="en-US" sz="1300" kern="1200" dirty="0"/>
        </a:p>
      </dsp:txBody>
      <dsp:txXfrm>
        <a:off x="7801853" y="310946"/>
        <a:ext cx="2363295" cy="1417977"/>
      </dsp:txXfrm>
    </dsp:sp>
    <dsp:sp modelId="{65DF3350-C631-3C47-89DF-71CB932778B1}">
      <dsp:nvSpPr>
        <dsp:cNvPr id="0" name=""/>
        <dsp:cNvSpPr/>
      </dsp:nvSpPr>
      <dsp:spPr>
        <a:xfrm>
          <a:off x="1302791" y="1965252"/>
          <a:ext cx="2363295" cy="1417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What game day of the week has the best attendance per stadium? </a:t>
          </a:r>
          <a:endParaRPr lang="en-US" sz="1300" kern="1200"/>
        </a:p>
      </dsp:txBody>
      <dsp:txXfrm>
        <a:off x="1302791" y="1965252"/>
        <a:ext cx="2363295" cy="1417977"/>
      </dsp:txXfrm>
    </dsp:sp>
    <dsp:sp modelId="{6305000E-C380-024F-A67C-4F7EDE643BBE}">
      <dsp:nvSpPr>
        <dsp:cNvPr id="0" name=""/>
        <dsp:cNvSpPr/>
      </dsp:nvSpPr>
      <dsp:spPr>
        <a:xfrm>
          <a:off x="3902416" y="1965252"/>
          <a:ext cx="2363295" cy="1417977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What </a:t>
          </a:r>
          <a:r>
            <a:rPr lang="en-US" sz="1300" kern="1200"/>
            <a:t>ti</a:t>
          </a:r>
          <a:r>
            <a:rPr lang="en-US" sz="1300" b="0" i="0" kern="1200"/>
            <a:t>me of the day of games has the most arrests? </a:t>
          </a:r>
          <a:endParaRPr lang="en-US" sz="1300" kern="1200"/>
        </a:p>
      </dsp:txBody>
      <dsp:txXfrm>
        <a:off x="3902416" y="1965252"/>
        <a:ext cx="2363295" cy="1417977"/>
      </dsp:txXfrm>
    </dsp:sp>
    <dsp:sp modelId="{30F73C27-2471-5242-816B-D3B25F9FA8DB}">
      <dsp:nvSpPr>
        <dsp:cNvPr id="0" name=""/>
        <dsp:cNvSpPr/>
      </dsp:nvSpPr>
      <dsp:spPr>
        <a:xfrm>
          <a:off x="6502041" y="1965252"/>
          <a:ext cx="2363295" cy="1417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Does stadium type (dome or no dome) have any relationship with arrests? </a:t>
          </a:r>
          <a:endParaRPr lang="en-US" sz="1300" kern="1200"/>
        </a:p>
      </dsp:txBody>
      <dsp:txXfrm>
        <a:off x="6502041" y="1965252"/>
        <a:ext cx="2363295" cy="14179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40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60FCC-C23C-1045-A758-CFB144ADF664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D314B-66D8-6E45-93A2-A43B03BB5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75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D314B-66D8-6E45-93A2-A43B03BB55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50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9894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46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7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4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68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99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55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67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40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7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1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washingtonpost/nfl-arrests/data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kaggle.com/datasets/sujaykapadnis/nfl-stadium-attendance-datase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5" name="Rectangle 1044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lackBehindBars - Innocence Project">
            <a:extLst>
              <a:ext uri="{FF2B5EF4-FFF2-40B4-BE49-F238E27FC236}">
                <a16:creationId xmlns:a16="http://schemas.microsoft.com/office/drawing/2014/main" id="{D4EB4CED-F82E-3622-EBE7-CF2347D51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4"/>
          <a:stretch/>
        </p:blipFill>
        <p:spPr bwMode="auto">
          <a:xfrm>
            <a:off x="-2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7" name="Rectangle 1046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E848BA-4D14-C757-F759-B349F6FD5F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25370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Untold Truth of NFL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442C64-5A81-F85E-F264-46248D63C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23495"/>
            <a:ext cx="4023360" cy="1208141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Emmanuel Presley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Damarje</a:t>
            </a:r>
            <a:r>
              <a:rPr lang="en-US" sz="1800" dirty="0">
                <a:solidFill>
                  <a:schemeClr val="bg1"/>
                </a:solidFill>
              </a:rPr>
              <a:t> Brown</a:t>
            </a:r>
          </a:p>
          <a:p>
            <a:r>
              <a:rPr lang="en-US" sz="1800" dirty="0">
                <a:solidFill>
                  <a:schemeClr val="bg1"/>
                </a:solidFill>
              </a:rPr>
              <a:t>Joshua Hale</a:t>
            </a:r>
          </a:p>
          <a:p>
            <a:r>
              <a:rPr lang="en-US" sz="1800" dirty="0">
                <a:solidFill>
                  <a:schemeClr val="bg1"/>
                </a:solidFill>
              </a:rPr>
              <a:t>Raheem </a:t>
            </a:r>
            <a:r>
              <a:rPr lang="en-US" sz="1800" dirty="0" err="1">
                <a:solidFill>
                  <a:schemeClr val="bg1"/>
                </a:solidFill>
              </a:rPr>
              <a:t>Yusuff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British government wants an NFL team in London | wusa9.com">
            <a:extLst>
              <a:ext uri="{FF2B5EF4-FFF2-40B4-BE49-F238E27FC236}">
                <a16:creationId xmlns:a16="http://schemas.microsoft.com/office/drawing/2014/main" id="{A718B86B-88E9-FCEB-1DCD-B0D5DB262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9894"/>
            <a:ext cx="3781168" cy="283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Rectangle 105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1028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EB03B-271A-67E4-8046-EFF9557BD82F}"/>
              </a:ext>
            </a:extLst>
          </p:cNvPr>
          <p:cNvSpPr txBox="1">
            <a:spLocks/>
          </p:cNvSpPr>
          <p:nvPr/>
        </p:nvSpPr>
        <p:spPr>
          <a:xfrm>
            <a:off x="395825" y="862643"/>
            <a:ext cx="10168128" cy="11795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Dataset </a:t>
            </a:r>
            <a:r>
              <a:rPr lang="en-US" dirty="0">
                <a:solidFill>
                  <a:srgbClr val="C00000"/>
                </a:solidFill>
              </a:rPr>
              <a:t>Limitations</a:t>
            </a:r>
          </a:p>
        </p:txBody>
      </p:sp>
      <p:pic>
        <p:nvPicPr>
          <p:cNvPr id="9218" name="Picture 2" descr="Beware of Conditional Limitations when Drafting Patent Claims -  IPWatchdog.com | Patents &amp; Intellectual Property Law">
            <a:extLst>
              <a:ext uri="{FF2B5EF4-FFF2-40B4-BE49-F238E27FC236}">
                <a16:creationId xmlns:a16="http://schemas.microsoft.com/office/drawing/2014/main" id="{1150D377-0401-91D4-0C94-ABDBAF565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679" y="659598"/>
            <a:ext cx="3081981" cy="2780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50A934-903F-E47B-109C-0DAAA57CF2B1}"/>
              </a:ext>
            </a:extLst>
          </p:cNvPr>
          <p:cNvSpPr txBox="1"/>
          <p:nvPr/>
        </p:nvSpPr>
        <p:spPr>
          <a:xfrm>
            <a:off x="864704" y="1765992"/>
            <a:ext cx="815008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Arrests dataset did not include data for: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Atlanta Falcons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Buffalo Bills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Cleveland Browns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Detroit Lions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Minnesota Vikings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New Orleans Saints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St. Louis Rams (now Los Angeles Rams)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Arrests data was only 2011-2015 seasons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Attendance and Games data up to 2019 (3 seasons completed since)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473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5A8D-41EF-DFDC-A142-E7F6B5D371AE}"/>
              </a:ext>
            </a:extLst>
          </p:cNvPr>
          <p:cNvSpPr txBox="1">
            <a:spLocks/>
          </p:cNvSpPr>
          <p:nvPr/>
        </p:nvSpPr>
        <p:spPr>
          <a:xfrm>
            <a:off x="1011936" y="371609"/>
            <a:ext cx="10168128" cy="11795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3600" b="0" dirty="0">
                <a:solidFill>
                  <a:srgbClr val="002060"/>
                </a:solidFill>
              </a:rPr>
              <a:t>Correlation between </a:t>
            </a:r>
            <a:r>
              <a:rPr lang="en-US" sz="3600" b="0" dirty="0">
                <a:solidFill>
                  <a:srgbClr val="C00000"/>
                </a:solidFill>
              </a:rPr>
              <a:t>Attendance</a:t>
            </a:r>
            <a:r>
              <a:rPr lang="en-US" sz="3600" b="0" dirty="0">
                <a:solidFill>
                  <a:srgbClr val="002060"/>
                </a:solidFill>
              </a:rPr>
              <a:t> and </a:t>
            </a:r>
            <a:r>
              <a:rPr lang="en-US" sz="3600" b="0" dirty="0">
                <a:solidFill>
                  <a:srgbClr val="C00000"/>
                </a:solidFill>
              </a:rPr>
              <a:t>Arrests</a:t>
            </a:r>
            <a:r>
              <a:rPr lang="en-US" sz="3600" b="0" dirty="0">
                <a:solidFill>
                  <a:srgbClr val="002060"/>
                </a:solidFill>
              </a:rPr>
              <a:t>?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8C48D3-7052-99B0-61FD-015DB55691E5}"/>
              </a:ext>
            </a:extLst>
          </p:cNvPr>
          <p:cNvSpPr txBox="1"/>
          <p:nvPr/>
        </p:nvSpPr>
        <p:spPr>
          <a:xfrm>
            <a:off x="6816785" y="1828800"/>
            <a:ext cx="4363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r = 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Helvetica Neue" panose="02000503000000020004" pitchFamily="2" charset="0"/>
              </a:rPr>
              <a:t>0.053433 (No correlation)</a:t>
            </a:r>
          </a:p>
          <a:p>
            <a:endParaRPr lang="en-US" dirty="0"/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BBD0114E-E6F5-6A3A-A389-30F01B83A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96" y="1336923"/>
            <a:ext cx="5814391" cy="471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Boy with a Sad Face">
            <a:extLst>
              <a:ext uri="{FF2B5EF4-FFF2-40B4-BE49-F238E27FC236}">
                <a16:creationId xmlns:a16="http://schemas.microsoft.com/office/drawing/2014/main" id="{882085E7-778E-6A65-2F76-3733BC481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338" y="3150311"/>
            <a:ext cx="2561027" cy="236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542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>
            <a:extLst>
              <a:ext uri="{FF2B5EF4-FFF2-40B4-BE49-F238E27FC236}">
                <a16:creationId xmlns:a16="http://schemas.microsoft.com/office/drawing/2014/main" id="{4110B148-7FD3-5E41-0174-F5177A8D9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93" y="1141075"/>
            <a:ext cx="5544579" cy="4358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3A0F59-D741-A70A-4E9F-694607567CDB}"/>
              </a:ext>
            </a:extLst>
          </p:cNvPr>
          <p:cNvSpPr txBox="1">
            <a:spLocks/>
          </p:cNvSpPr>
          <p:nvPr/>
        </p:nvSpPr>
        <p:spPr>
          <a:xfrm>
            <a:off x="732605" y="308037"/>
            <a:ext cx="10168128" cy="11795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3600" b="0" dirty="0">
                <a:solidFill>
                  <a:srgbClr val="002060"/>
                </a:solidFill>
              </a:rPr>
              <a:t>But we found…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85A639-C422-F375-9EB9-855482A7A99F}"/>
              </a:ext>
            </a:extLst>
          </p:cNvPr>
          <p:cNvSpPr txBox="1"/>
          <p:nvPr/>
        </p:nvSpPr>
        <p:spPr>
          <a:xfrm>
            <a:off x="732605" y="5634866"/>
            <a:ext cx="5276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Cowboys have the highest average total attendance in a season (about 1,280,000 attendees).</a:t>
            </a:r>
          </a:p>
        </p:txBody>
      </p:sp>
      <p:pic>
        <p:nvPicPr>
          <p:cNvPr id="12294" name="Picture 6">
            <a:extLst>
              <a:ext uri="{FF2B5EF4-FFF2-40B4-BE49-F238E27FC236}">
                <a16:creationId xmlns:a16="http://schemas.microsoft.com/office/drawing/2014/main" id="{B689C887-AE8A-6CEE-B1A5-4016D753C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061" y="1141075"/>
            <a:ext cx="5376148" cy="425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44738B-37D0-E018-0066-E4D6CC9C975F}"/>
              </a:ext>
            </a:extLst>
          </p:cNvPr>
          <p:cNvSpPr txBox="1"/>
          <p:nvPr/>
        </p:nvSpPr>
        <p:spPr>
          <a:xfrm>
            <a:off x="6183061" y="5634866"/>
            <a:ext cx="5276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San Diego Chargers had (moved to Los Angeles in 2017) the most dangerous stadium (</a:t>
            </a:r>
            <a:r>
              <a:rPr lang="en-US" dirty="0">
                <a:solidFill>
                  <a:srgbClr val="002060"/>
                </a:solidFill>
                <a:latin typeface="Helvetica Neue" panose="02000503000000020004" pitchFamily="2" charset="0"/>
              </a:rPr>
              <a:t>about 25</a:t>
            </a:r>
            <a:r>
              <a:rPr lang="en-US" b="0" i="0" dirty="0">
                <a:solidFill>
                  <a:srgbClr val="002060"/>
                </a:solidFill>
                <a:effectLst/>
                <a:latin typeface="Helvetica Neue" panose="02000503000000020004" pitchFamily="2" charset="0"/>
              </a:rPr>
              <a:t> arrests per game)</a:t>
            </a:r>
            <a:r>
              <a:rPr lang="en-US" dirty="0">
                <a:solidFill>
                  <a:srgbClr val="0020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963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99E21E-CB96-5278-BD5E-5B9707306FD5}"/>
              </a:ext>
            </a:extLst>
          </p:cNvPr>
          <p:cNvSpPr txBox="1"/>
          <p:nvPr/>
        </p:nvSpPr>
        <p:spPr>
          <a:xfrm>
            <a:off x="785192" y="560768"/>
            <a:ext cx="97900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600" b="0" dirty="0">
                <a:solidFill>
                  <a:srgbClr val="002060"/>
                </a:solidFill>
              </a:rPr>
              <a:t>Correlation between </a:t>
            </a:r>
            <a:r>
              <a:rPr lang="en-US" sz="3600" b="0" dirty="0">
                <a:solidFill>
                  <a:srgbClr val="C00000"/>
                </a:solidFill>
              </a:rPr>
              <a:t>Score Gap</a:t>
            </a:r>
            <a:r>
              <a:rPr lang="en-US" sz="3600" b="0" dirty="0">
                <a:solidFill>
                  <a:srgbClr val="002060"/>
                </a:solidFill>
              </a:rPr>
              <a:t> and </a:t>
            </a:r>
            <a:r>
              <a:rPr lang="en-US" sz="3600" b="0" dirty="0">
                <a:solidFill>
                  <a:srgbClr val="C00000"/>
                </a:solidFill>
              </a:rPr>
              <a:t>Arrests</a:t>
            </a:r>
            <a:r>
              <a:rPr lang="en-US" sz="3600" b="0" dirty="0">
                <a:solidFill>
                  <a:srgbClr val="002060"/>
                </a:solidFill>
              </a:rPr>
              <a:t>?</a:t>
            </a:r>
            <a:endParaRPr lang="en-US" sz="3600" dirty="0">
              <a:solidFill>
                <a:srgbClr val="002060"/>
              </a:solidFill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1EF72638-23D6-1671-8318-2D5CF39F2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04" y="1613244"/>
            <a:ext cx="5532312" cy="445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91965-19BF-3763-E72B-5F411ACA4677}"/>
              </a:ext>
            </a:extLst>
          </p:cNvPr>
          <p:cNvSpPr txBox="1"/>
          <p:nvPr/>
        </p:nvSpPr>
        <p:spPr>
          <a:xfrm>
            <a:off x="6477828" y="2170908"/>
            <a:ext cx="60976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r = -0.05286 (No correlation)</a:t>
            </a:r>
          </a:p>
          <a:p>
            <a:endParaRPr lang="en-US" sz="2400" dirty="0">
              <a:solidFill>
                <a:srgbClr val="002060"/>
              </a:solidFill>
            </a:endParaRPr>
          </a:p>
        </p:txBody>
      </p:sp>
      <p:pic>
        <p:nvPicPr>
          <p:cNvPr id="13316" name="Picture 4" descr="How The Sad Puppies Won — By Losing : NPR">
            <a:extLst>
              <a:ext uri="{FF2B5EF4-FFF2-40B4-BE49-F238E27FC236}">
                <a16:creationId xmlns:a16="http://schemas.microsoft.com/office/drawing/2014/main" id="{578EDAC3-8F5A-CD4F-9AFB-6895A45BC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680" y="2975977"/>
            <a:ext cx="2252388" cy="1687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4B3F95-B117-A981-9C67-6522461B0F05}"/>
              </a:ext>
            </a:extLst>
          </p:cNvPr>
          <p:cNvSpPr txBox="1"/>
          <p:nvPr/>
        </p:nvSpPr>
        <p:spPr>
          <a:xfrm>
            <a:off x="6408254" y="4853882"/>
            <a:ext cx="56280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However, the visual shows the closer the score of a game there may be more arrests.</a:t>
            </a:r>
          </a:p>
          <a:p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154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DBD460-9164-721C-27A3-288E8739E7CC}"/>
              </a:ext>
            </a:extLst>
          </p:cNvPr>
          <p:cNvSpPr txBox="1"/>
          <p:nvPr/>
        </p:nvSpPr>
        <p:spPr>
          <a:xfrm>
            <a:off x="592166" y="172416"/>
            <a:ext cx="9790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srgbClr val="002060"/>
                </a:solidFill>
              </a:rPr>
              <a:t>Home Advantage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D4AF301D-CF30-141E-07B1-C52BF93C3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66" y="823376"/>
            <a:ext cx="6776821" cy="586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Tom Brady reveals why he left the Patriots for the Buccaneers -  valenciatheaterseating.com">
            <a:extLst>
              <a:ext uri="{FF2B5EF4-FFF2-40B4-BE49-F238E27FC236}">
                <a16:creationId xmlns:a16="http://schemas.microsoft.com/office/drawing/2014/main" id="{638DE821-B787-EE37-67A5-D0113EDF7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1424" y="4106765"/>
            <a:ext cx="3181686" cy="1781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Patriots Fans Named 2nd Biggest Complainers in the NFL. What? - Pats Pulpit">
            <a:extLst>
              <a:ext uri="{FF2B5EF4-FFF2-40B4-BE49-F238E27FC236}">
                <a16:creationId xmlns:a16="http://schemas.microsoft.com/office/drawing/2014/main" id="{939A618B-490E-631B-E001-0CB1FB677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017" y="1253593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652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EE5089-CA16-090A-AE8B-6DAF2548E8D2}"/>
              </a:ext>
            </a:extLst>
          </p:cNvPr>
          <p:cNvSpPr txBox="1"/>
          <p:nvPr/>
        </p:nvSpPr>
        <p:spPr>
          <a:xfrm>
            <a:off x="636105" y="421621"/>
            <a:ext cx="10217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600" b="0" dirty="0">
                <a:solidFill>
                  <a:srgbClr val="002060"/>
                </a:solidFill>
              </a:rPr>
              <a:t>Correlation between </a:t>
            </a:r>
            <a:r>
              <a:rPr lang="en-US" sz="3600" b="0" dirty="0">
                <a:solidFill>
                  <a:srgbClr val="C00000"/>
                </a:solidFill>
              </a:rPr>
              <a:t>Game Time </a:t>
            </a:r>
            <a:r>
              <a:rPr lang="en-US" sz="3600" b="0" dirty="0">
                <a:solidFill>
                  <a:srgbClr val="002060"/>
                </a:solidFill>
              </a:rPr>
              <a:t>and </a:t>
            </a:r>
            <a:r>
              <a:rPr lang="en-US" sz="3600" b="0" dirty="0">
                <a:solidFill>
                  <a:srgbClr val="C00000"/>
                </a:solidFill>
              </a:rPr>
              <a:t>Arrests</a:t>
            </a:r>
            <a:r>
              <a:rPr lang="en-US" sz="3600" b="0" dirty="0">
                <a:solidFill>
                  <a:srgbClr val="002060"/>
                </a:solidFill>
              </a:rPr>
              <a:t>?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FAA25-BF5B-D699-41B6-FCED5A998C50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DA4B9C-9E05-FEFE-AA30-54C1C884EDE0}"/>
              </a:ext>
            </a:extLst>
          </p:cNvPr>
          <p:cNvSpPr txBox="1"/>
          <p:nvPr/>
        </p:nvSpPr>
        <p:spPr>
          <a:xfrm>
            <a:off x="3048828" y="3105835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986E6035-4913-CB98-E5FC-2CA799F13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79" y="1272745"/>
            <a:ext cx="6097656" cy="494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DEA454-55FB-F640-307D-BA413EC231A8}"/>
              </a:ext>
            </a:extLst>
          </p:cNvPr>
          <p:cNvSpPr txBox="1"/>
          <p:nvPr/>
        </p:nvSpPr>
        <p:spPr>
          <a:xfrm>
            <a:off x="6993392" y="1693209"/>
            <a:ext cx="517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r = 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Helvetica Neue" panose="02000503000000020004" pitchFamily="2" charset="0"/>
              </a:rPr>
              <a:t>0.146985 (Very weak Correlation)</a:t>
            </a:r>
            <a:endParaRPr lang="en-US" sz="2400" dirty="0">
              <a:solidFill>
                <a:srgbClr val="002060"/>
              </a:solidFill>
            </a:endParaRPr>
          </a:p>
        </p:txBody>
      </p:sp>
      <p:pic>
        <p:nvPicPr>
          <p:cNvPr id="15366" name="Picture 6" descr="It's Time to Give Up - Jeff Nischwitz">
            <a:extLst>
              <a:ext uri="{FF2B5EF4-FFF2-40B4-BE49-F238E27FC236}">
                <a16:creationId xmlns:a16="http://schemas.microsoft.com/office/drawing/2014/main" id="{07217AF3-538E-6ACD-1A47-FF6922D5E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328" y="3105835"/>
            <a:ext cx="3832255" cy="170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016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C4279E-B672-F1C4-16B0-E83DE4F17394}"/>
              </a:ext>
            </a:extLst>
          </p:cNvPr>
          <p:cNvSpPr txBox="1"/>
          <p:nvPr/>
        </p:nvSpPr>
        <p:spPr>
          <a:xfrm>
            <a:off x="987287" y="431561"/>
            <a:ext cx="102174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srgbClr val="002060"/>
                </a:solidFill>
              </a:rPr>
              <a:t>But we found…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05E1CF-B573-A9E3-35F6-4C86EF6EA2F6}"/>
              </a:ext>
            </a:extLst>
          </p:cNvPr>
          <p:cNvSpPr txBox="1"/>
          <p:nvPr/>
        </p:nvSpPr>
        <p:spPr>
          <a:xfrm>
            <a:off x="987287" y="5703365"/>
            <a:ext cx="9134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games that start between 5:00 – 6:00 pm(respective local time), generally, have the most arrest (about 13 arrests per game). With 12:00 – 1:00 pm games the least (about 2 arrests per game) </a:t>
            </a:r>
          </a:p>
        </p:txBody>
      </p:sp>
      <p:pic>
        <p:nvPicPr>
          <p:cNvPr id="16390" name="Picture 6">
            <a:extLst>
              <a:ext uri="{FF2B5EF4-FFF2-40B4-BE49-F238E27FC236}">
                <a16:creationId xmlns:a16="http://schemas.microsoft.com/office/drawing/2014/main" id="{81B7A451-E2A4-243D-6359-79AD8B53B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708" y="954781"/>
            <a:ext cx="8339187" cy="458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395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5D7131-3C89-332F-91A9-144EDF536B53}"/>
              </a:ext>
            </a:extLst>
          </p:cNvPr>
          <p:cNvSpPr txBox="1"/>
          <p:nvPr/>
        </p:nvSpPr>
        <p:spPr>
          <a:xfrm>
            <a:off x="139147" y="298320"/>
            <a:ext cx="10674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3600" b="0" dirty="0">
                <a:solidFill>
                  <a:srgbClr val="C00000"/>
                </a:solidFill>
              </a:rPr>
              <a:t>Stadium Type </a:t>
            </a:r>
            <a:r>
              <a:rPr lang="en-US" sz="3600" b="0" dirty="0">
                <a:solidFill>
                  <a:srgbClr val="002060"/>
                </a:solidFill>
              </a:rPr>
              <a:t>and </a:t>
            </a:r>
            <a:r>
              <a:rPr lang="en-US" sz="3600" b="0" dirty="0">
                <a:solidFill>
                  <a:srgbClr val="C00000"/>
                </a:solidFill>
              </a:rPr>
              <a:t>Arrests</a:t>
            </a:r>
            <a:endParaRPr lang="en-US" sz="3600" dirty="0">
              <a:solidFill>
                <a:srgbClr val="002060"/>
              </a:solidFill>
            </a:endParaRPr>
          </a:p>
        </p:txBody>
      </p:sp>
      <p:pic>
        <p:nvPicPr>
          <p:cNvPr id="18436" name="Picture 4">
            <a:extLst>
              <a:ext uri="{FF2B5EF4-FFF2-40B4-BE49-F238E27FC236}">
                <a16:creationId xmlns:a16="http://schemas.microsoft.com/office/drawing/2014/main" id="{8FE483F7-9176-137E-E230-6CA32F557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21" y="1106342"/>
            <a:ext cx="5732951" cy="464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C9A2B1-CAF1-A55E-F6E9-B4698D13EA3B}"/>
              </a:ext>
            </a:extLst>
          </p:cNvPr>
          <p:cNvSpPr txBox="1"/>
          <p:nvPr/>
        </p:nvSpPr>
        <p:spPr>
          <a:xfrm>
            <a:off x="7643191" y="30016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A6040-02EA-B1D5-8C27-5B7F9ACE1D14}"/>
              </a:ext>
            </a:extLst>
          </p:cNvPr>
          <p:cNvSpPr txBox="1"/>
          <p:nvPr/>
        </p:nvSpPr>
        <p:spPr>
          <a:xfrm>
            <a:off x="7275444" y="1305341"/>
            <a:ext cx="39127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Only 5 teams within our dataset with domed stadiums (as of today 10 teams):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Arizona Cardinals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Dallas Cowboys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Houston Texans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Indianapolis Colts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2060"/>
                </a:solidFill>
              </a:rPr>
              <a:t>New Orleans Saints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>
              <a:solidFill>
                <a:srgbClr val="002060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T-test shows there is a significant difference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P-value = 5.04e-22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786E1E-EA84-13D9-CE27-ACE910FBF22E}"/>
              </a:ext>
            </a:extLst>
          </p:cNvPr>
          <p:cNvSpPr txBox="1"/>
          <p:nvPr/>
        </p:nvSpPr>
        <p:spPr>
          <a:xfrm>
            <a:off x="853345" y="5997181"/>
            <a:ext cx="977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Source: https://</a:t>
            </a:r>
            <a:r>
              <a:rPr lang="en-US" sz="1400" dirty="0" err="1">
                <a:solidFill>
                  <a:srgbClr val="002060"/>
                </a:solidFill>
              </a:rPr>
              <a:t>www.profootballnetwork.com</a:t>
            </a:r>
            <a:r>
              <a:rPr lang="en-US" sz="1400" dirty="0">
                <a:solidFill>
                  <a:srgbClr val="002060"/>
                </a:solidFill>
              </a:rPr>
              <a:t>/list-of-indoor-and-outdoor-nfl-stadiums-how-many-nfl-stadiums-are-domed/</a:t>
            </a:r>
          </a:p>
        </p:txBody>
      </p:sp>
    </p:spTree>
    <p:extLst>
      <p:ext uri="{BB962C8B-B14F-4D97-AF65-F5344CB8AC3E}">
        <p14:creationId xmlns:p14="http://schemas.microsoft.com/office/powerpoint/2010/main" val="2945651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5D5BF4-54A2-FADB-3D56-4E0C46A47E1F}"/>
              </a:ext>
            </a:extLst>
          </p:cNvPr>
          <p:cNvSpPr txBox="1"/>
          <p:nvPr/>
        </p:nvSpPr>
        <p:spPr>
          <a:xfrm>
            <a:off x="8199783" y="1351779"/>
            <a:ext cx="332960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Saturday games have the best attendance by average (very small population of Saturday games)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T-test showed there was no significant difference between Saturday and Sunday Games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P-value = 0.124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T-test DID show there was a significant difference between Monday and Sunday Games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P-value = 0.0524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D1F0F-70DC-359D-C5BD-9B3A2F36E36D}"/>
              </a:ext>
            </a:extLst>
          </p:cNvPr>
          <p:cNvSpPr txBox="1"/>
          <p:nvPr/>
        </p:nvSpPr>
        <p:spPr>
          <a:xfrm>
            <a:off x="549966" y="6075640"/>
            <a:ext cx="7779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*Wednesday was removed (there was one Wednesday game in 2012)*</a:t>
            </a:r>
          </a:p>
        </p:txBody>
      </p:sp>
      <p:pic>
        <p:nvPicPr>
          <p:cNvPr id="17414" name="Picture 6">
            <a:extLst>
              <a:ext uri="{FF2B5EF4-FFF2-40B4-BE49-F238E27FC236}">
                <a16:creationId xmlns:a16="http://schemas.microsoft.com/office/drawing/2014/main" id="{7DC7DF02-BBD9-FAF6-5F49-16BE3ACCE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85" y="1503107"/>
            <a:ext cx="6054008" cy="4288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24CFC4-2088-E4DA-6462-2B2DAC44DEF8}"/>
              </a:ext>
            </a:extLst>
          </p:cNvPr>
          <p:cNvSpPr txBox="1"/>
          <p:nvPr/>
        </p:nvSpPr>
        <p:spPr>
          <a:xfrm>
            <a:off x="636104" y="421621"/>
            <a:ext cx="10466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600" b="0" dirty="0">
                <a:solidFill>
                  <a:srgbClr val="002060"/>
                </a:solidFill>
              </a:rPr>
              <a:t>What </a:t>
            </a:r>
            <a:r>
              <a:rPr lang="en-US" sz="3600" b="0" dirty="0">
                <a:solidFill>
                  <a:srgbClr val="C00000"/>
                </a:solidFill>
              </a:rPr>
              <a:t>day of the week </a:t>
            </a:r>
            <a:r>
              <a:rPr lang="en-US" sz="3600" b="0" dirty="0">
                <a:solidFill>
                  <a:srgbClr val="002060"/>
                </a:solidFill>
              </a:rPr>
              <a:t>has the best </a:t>
            </a:r>
            <a:r>
              <a:rPr lang="en-US" sz="3600" b="0" dirty="0">
                <a:solidFill>
                  <a:srgbClr val="C00000"/>
                </a:solidFill>
              </a:rPr>
              <a:t>attendance</a:t>
            </a:r>
            <a:r>
              <a:rPr lang="en-US" sz="3600" b="0" dirty="0">
                <a:solidFill>
                  <a:srgbClr val="002060"/>
                </a:solidFill>
              </a:rPr>
              <a:t>?</a:t>
            </a:r>
            <a:endParaRPr lang="en-US" sz="3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58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463" name="Rectangle 19462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465" name="Rectangle 19464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5BA-5C42-CAFA-38C2-054A36AF2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2060"/>
                </a:solidFill>
              </a:rPr>
              <a:t>Takeaways</a:t>
            </a:r>
          </a:p>
        </p:txBody>
      </p:sp>
      <p:sp>
        <p:nvSpPr>
          <p:cNvPr id="19467" name="Rectangle 19466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469" name="Rectangle 19468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7A672-E6E3-4533-4559-468F452B5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From a league-wide lens, there is very little correlation (that we found) between game attendance, score gap, and time of day with the number of arrests during an NFL game.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1400" dirty="0">
                <a:solidFill>
                  <a:srgbClr val="002060"/>
                </a:solidFill>
              </a:rPr>
              <a:t> Probably more correlation with city demographics and crime rate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San Diego Chargers had the most arrests (average per game). This could have been a part of the decision to move to Los Angeles in 2017.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Domed stadiums from our small sample show they have less arrests. Should more teams move to domed arenas?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F0000"/>
                </a:solidFill>
              </a:rPr>
              <a:t>Fun Fact:  </a:t>
            </a:r>
            <a:r>
              <a:rPr lang="en-US" sz="1400" dirty="0">
                <a:solidFill>
                  <a:srgbClr val="002060"/>
                </a:solidFill>
              </a:rPr>
              <a:t>In 2011 Week 10, the Chargers vs Raiders game in San Diego had the most arrest in our dataset with 69 total !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400" dirty="0"/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pic>
        <p:nvPicPr>
          <p:cNvPr id="19458" name="Picture 2" descr="Take Away Restaurant Stock Illustrations – 10,245 Take Away Restaurant  Stock Illustrations, Vectors &amp; Clipart - Dreamstime">
            <a:extLst>
              <a:ext uri="{FF2B5EF4-FFF2-40B4-BE49-F238E27FC236}">
                <a16:creationId xmlns:a16="http://schemas.microsoft.com/office/drawing/2014/main" id="{890E1703-82F9-78F0-2621-A6CD69642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79814" y="1329879"/>
            <a:ext cx="4097657" cy="409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638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FL Logo transparent PNG - StickPNG">
            <a:extLst>
              <a:ext uri="{FF2B5EF4-FFF2-40B4-BE49-F238E27FC236}">
                <a16:creationId xmlns:a16="http://schemas.microsoft.com/office/drawing/2014/main" id="{9EE419A2-E3CA-1D72-DF22-C3FE0463A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385" y="1236992"/>
            <a:ext cx="3538013" cy="465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CC6A90-1264-795B-AE2B-7BCDF037A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What is our project?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41F91D-4795-9C81-F782-4E5FA9493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8" y="2551424"/>
            <a:ext cx="10168128" cy="3816594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Are there any trends to predict which games are more “dangerous” (have more fans arrested) than others?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C00000"/>
                </a:solidFill>
              </a:rPr>
              <a:t>Business question: </a:t>
            </a:r>
            <a:r>
              <a:rPr lang="en-US" sz="2000" b="1" dirty="0">
                <a:solidFill>
                  <a:srgbClr val="002060"/>
                </a:solidFill>
              </a:rPr>
              <a:t>Can we predict what games we may need to have more police on site because we can expect that we will need to arrest more fans that game?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Inspiration: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>
                <a:solidFill>
                  <a:srgbClr val="002060"/>
                </a:solidFill>
              </a:rPr>
              <a:t>Curious about a sport we all love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>
                <a:solidFill>
                  <a:srgbClr val="002060"/>
                </a:solidFill>
              </a:rPr>
              <a:t>A lot of fan disputes and fights on social media, are NFL games really that bad? (Is it safe to take my kids?)</a:t>
            </a:r>
          </a:p>
          <a:p>
            <a:pPr marL="914400" lvl="1" indent="-457200">
              <a:buFont typeface="+mj-lt"/>
              <a:buAutoNum type="arabicPeriod"/>
            </a:pPr>
            <a:endParaRPr lang="en-US" b="1" dirty="0">
              <a:solidFill>
                <a:srgbClr val="00206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endParaRPr lang="en-US" b="1" dirty="0">
              <a:solidFill>
                <a:srgbClr val="00206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endParaRPr lang="en-US" b="1" dirty="0">
              <a:solidFill>
                <a:srgbClr val="002060"/>
              </a:solidFill>
            </a:endParaRPr>
          </a:p>
          <a:p>
            <a:pPr marL="457200" lvl="1" indent="0"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457200" lvl="1" indent="0"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2056" name="Picture 8" descr="Here's A Helpful Guide On How To Fight In An NFL Stadium | Barstool Sports">
            <a:extLst>
              <a:ext uri="{FF2B5EF4-FFF2-40B4-BE49-F238E27FC236}">
                <a16:creationId xmlns:a16="http://schemas.microsoft.com/office/drawing/2014/main" id="{55A695ED-B4BE-8582-4C24-99E092DA5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395" y="97241"/>
            <a:ext cx="4052448" cy="2279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C9B8FC-7E29-9BFC-0D1C-FD76806F262A}"/>
              </a:ext>
            </a:extLst>
          </p:cNvPr>
          <p:cNvSpPr txBox="1"/>
          <p:nvPr/>
        </p:nvSpPr>
        <p:spPr>
          <a:xfrm>
            <a:off x="596583" y="6068854"/>
            <a:ext cx="105141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Disclaimer – throughout the project we became interested in other insights in addition to NFL game arrests</a:t>
            </a:r>
          </a:p>
        </p:txBody>
      </p:sp>
    </p:spTree>
    <p:extLst>
      <p:ext uri="{BB962C8B-B14F-4D97-AF65-F5344CB8AC3E}">
        <p14:creationId xmlns:p14="http://schemas.microsoft.com/office/powerpoint/2010/main" val="25962866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Things To Consider, 3D Rendering, A Red Stop Sign Stock Photo, Picture and  Royalty Free Image. Image 57177414.">
            <a:extLst>
              <a:ext uri="{FF2B5EF4-FFF2-40B4-BE49-F238E27FC236}">
                <a16:creationId xmlns:a16="http://schemas.microsoft.com/office/drawing/2014/main" id="{FF4BC150-99EE-CC79-6187-C0C4A8C3B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137" y="4490005"/>
            <a:ext cx="1989711" cy="227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9E562A-5C6C-8061-79CE-10CEB9CF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To be considered…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90B6E-EC30-1AC5-128E-F722D1403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061132"/>
            <a:ext cx="4937760" cy="823912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6FB5E7-61A5-5338-12F4-62B277D43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340848"/>
            <a:ext cx="4937760" cy="2968512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Missing Data</a:t>
            </a:r>
          </a:p>
          <a:p>
            <a:r>
              <a:rPr lang="en-US" dirty="0">
                <a:solidFill>
                  <a:srgbClr val="002060"/>
                </a:solidFill>
              </a:rPr>
              <a:t>Limited Population (2011-2015)</a:t>
            </a:r>
          </a:p>
          <a:p>
            <a:r>
              <a:rPr lang="en-US" dirty="0">
                <a:solidFill>
                  <a:srgbClr val="002060"/>
                </a:solidFill>
              </a:rPr>
              <a:t>Data not up-to-date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D78FE9-B7C3-4B82-F21E-D3CA669FBA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061132"/>
            <a:ext cx="4937760" cy="823912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Bias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5B4A97-C125-DDCB-EE7A-DEAE2B0591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9632" y="3108319"/>
            <a:ext cx="4937760" cy="296851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Arrests at NFL stadiums have bias with each respective city’s crime rate.</a:t>
            </a:r>
          </a:p>
          <a:p>
            <a:r>
              <a:rPr lang="en-US" dirty="0">
                <a:solidFill>
                  <a:srgbClr val="002060"/>
                </a:solidFill>
              </a:rPr>
              <a:t>Stadiums vary in total seats available, so total attendance may not be a fair parameter (use percentage instead).</a:t>
            </a:r>
          </a:p>
          <a:p>
            <a:r>
              <a:rPr lang="en-US" dirty="0">
                <a:solidFill>
                  <a:srgbClr val="002060"/>
                </a:solidFill>
              </a:rPr>
              <a:t>Some teams are just better than others, so they win more home games because they just win more games in general.</a:t>
            </a:r>
          </a:p>
          <a:p>
            <a:r>
              <a:rPr lang="en-US" dirty="0">
                <a:solidFill>
                  <a:srgbClr val="002060"/>
                </a:solidFill>
              </a:rPr>
              <a:t>There are more games played on Sunday at 1:00pm than any other day or time.</a:t>
            </a:r>
          </a:p>
        </p:txBody>
      </p:sp>
    </p:spTree>
    <p:extLst>
      <p:ext uri="{BB962C8B-B14F-4D97-AF65-F5344CB8AC3E}">
        <p14:creationId xmlns:p14="http://schemas.microsoft.com/office/powerpoint/2010/main" val="2677471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 descr="the road ahead.. | Memyselfandthem">
            <a:extLst>
              <a:ext uri="{FF2B5EF4-FFF2-40B4-BE49-F238E27FC236}">
                <a16:creationId xmlns:a16="http://schemas.microsoft.com/office/drawing/2014/main" id="{DF5679BD-3286-EBE1-0204-152166071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90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13D4EE-4C1C-301F-9567-268BBAB8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Moving </a:t>
            </a:r>
            <a:r>
              <a:rPr lang="en-US" dirty="0">
                <a:solidFill>
                  <a:srgbClr val="C00000"/>
                </a:solidFill>
              </a:rPr>
              <a:t>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98406-302B-0E83-FEEB-8B7F2E784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7455" y="2179850"/>
            <a:ext cx="4937760" cy="3694176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What we would do differently?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For research questions not involving arrests (ex. home field advantage), use only Attendance and Game datasets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Use percentage of stadium attendance (attendance/stadium capacity)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B4113B-83FD-4EDD-7E96-77E0685B4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9632" y="2173091"/>
            <a:ext cx="4937760" cy="3694176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What else would we do with more time?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Look for correlation of home city crime rate to average arrests per game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Look for correlation of how many police were on site to arrests per game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Look for correlation of alcohol sales to arrests per game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2060"/>
                </a:solidFill>
              </a:rPr>
              <a:t>Look at correlations at a per team lens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943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Logo of all national football league teams. NFL team icons. Set all the new  football teams logos. Vector eps illustration. Stock Vector | Adobe Stock">
            <a:extLst>
              <a:ext uri="{FF2B5EF4-FFF2-40B4-BE49-F238E27FC236}">
                <a16:creationId xmlns:a16="http://schemas.microsoft.com/office/drawing/2014/main" id="{EACC0B61-EBD2-0B29-0EF7-F157C64B9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75" y="49745"/>
            <a:ext cx="11701849" cy="680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E64A5-59D0-52CE-83E9-D3BAB33BD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Research Questions</a:t>
            </a:r>
            <a:endParaRPr lang="en-US" dirty="0">
              <a:solidFill>
                <a:srgbClr val="002060"/>
              </a:solidFill>
            </a:endParaRPr>
          </a:p>
        </p:txBody>
      </p:sp>
      <p:graphicFrame>
        <p:nvGraphicFramePr>
          <p:cNvPr id="10246" name="Content Placeholder 2">
            <a:extLst>
              <a:ext uri="{FF2B5EF4-FFF2-40B4-BE49-F238E27FC236}">
                <a16:creationId xmlns:a16="http://schemas.microsoft.com/office/drawing/2014/main" id="{6C796FE7-6915-A0D1-D3AB-B5E25AD29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3133423"/>
              </p:ext>
            </p:extLst>
          </p:nvPr>
        </p:nvGraphicFramePr>
        <p:xfrm>
          <a:off x="837272" y="2219607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8612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ta Rot and how to prevent it? - Neterra.cloud Blog">
            <a:extLst>
              <a:ext uri="{FF2B5EF4-FFF2-40B4-BE49-F238E27FC236}">
                <a16:creationId xmlns:a16="http://schemas.microsoft.com/office/drawing/2014/main" id="{A68BAB3D-C641-5915-9C84-F97DD2F54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8CA543-074D-5ACA-2DD4-66E33956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Our </a:t>
            </a:r>
            <a:r>
              <a:rPr lang="en-US" dirty="0">
                <a:solidFill>
                  <a:srgbClr val="C00000"/>
                </a:solidFill>
              </a:rPr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57642-171B-29C3-3404-73EC82978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659" y="2208995"/>
            <a:ext cx="3614315" cy="345703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C00000"/>
                </a:solidFill>
              </a:rPr>
              <a:t>NFL Arrests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</a:p>
          <a:p>
            <a:r>
              <a:rPr lang="en-US" dirty="0">
                <a:solidFill>
                  <a:srgbClr val="002060"/>
                </a:solidFill>
              </a:rPr>
              <a:t>2011-2015 Seasons</a:t>
            </a:r>
          </a:p>
          <a:p>
            <a:r>
              <a:rPr lang="en-US" dirty="0">
                <a:solidFill>
                  <a:srgbClr val="002060"/>
                </a:solidFill>
              </a:rPr>
              <a:t>Individual NFL Games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</a:rPr>
              <a:t>Teams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</a:rPr>
              <a:t>Score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</a:rPr>
              <a:t>Overtime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</a:rPr>
              <a:t># of Arrests at the stadium on that gameday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A001A-43D2-CF8B-84B4-DB79384A2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62672" y="2208995"/>
            <a:ext cx="3538013" cy="35493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C00000"/>
                </a:solidFill>
              </a:rPr>
              <a:t>NFL Games </a:t>
            </a:r>
          </a:p>
          <a:p>
            <a:pPr lvl="1"/>
            <a:r>
              <a:rPr lang="en-US" sz="2400" dirty="0">
                <a:solidFill>
                  <a:srgbClr val="002060"/>
                </a:solidFill>
              </a:rPr>
              <a:t>2000-2019 Seasons</a:t>
            </a:r>
          </a:p>
          <a:p>
            <a:pPr lvl="1"/>
            <a:r>
              <a:rPr lang="en-US" sz="2400" dirty="0">
                <a:solidFill>
                  <a:srgbClr val="002060"/>
                </a:solidFill>
              </a:rPr>
              <a:t>Individual NFL Games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Teams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Score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Day of the week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Date and Time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Total turnovers of each team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2060"/>
                </a:solidFill>
              </a:rPr>
              <a:t>Total yards of each team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0B17C-347B-141C-EAB8-AAFAB344508C}"/>
              </a:ext>
            </a:extLst>
          </p:cNvPr>
          <p:cNvSpPr txBox="1"/>
          <p:nvPr/>
        </p:nvSpPr>
        <p:spPr>
          <a:xfrm>
            <a:off x="683078" y="5846281"/>
            <a:ext cx="108258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sz="1800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https://www.kaggle.com/datasets/washingtonpost/nfl-arrests/data</a:t>
            </a:r>
            <a:endParaRPr lang="en-US" sz="1800" dirty="0">
              <a:solidFill>
                <a:srgbClr val="002060"/>
              </a:solidFill>
            </a:endParaRPr>
          </a:p>
          <a:p>
            <a:r>
              <a:rPr lang="en-US" sz="1800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https://www.kaggle.com/datasets/sujaykapadnis/nfl-stadium-attendance-dataset</a:t>
            </a:r>
            <a:endParaRPr lang="en-US" sz="1800" dirty="0">
              <a:solidFill>
                <a:srgbClr val="002060"/>
              </a:solidFill>
            </a:endParaRPr>
          </a:p>
          <a:p>
            <a:endParaRPr lang="en-US" sz="1800" dirty="0">
              <a:solidFill>
                <a:srgbClr val="002060"/>
              </a:solidFill>
            </a:endParaRPr>
          </a:p>
          <a:p>
            <a:endParaRPr lang="en-US" sz="1800" dirty="0">
              <a:solidFill>
                <a:srgbClr val="002060"/>
              </a:solidFill>
            </a:endParaRP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2CB21A-A807-8CC2-89BE-54C2A39D8AE6}"/>
              </a:ext>
            </a:extLst>
          </p:cNvPr>
          <p:cNvSpPr txBox="1"/>
          <p:nvPr/>
        </p:nvSpPr>
        <p:spPr>
          <a:xfrm>
            <a:off x="8019970" y="2193825"/>
            <a:ext cx="3439888" cy="3085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NFL Attendance</a:t>
            </a:r>
            <a:r>
              <a:rPr lang="en-US" sz="2400" dirty="0">
                <a:solidFill>
                  <a:srgbClr val="C00000"/>
                </a:solidFill>
              </a:rPr>
              <a:t>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2000 – 2019 Seasons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Grouped by Teams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Weekly Attendance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Season Total Attendance at all home games appended to each row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Season Total Attendance at all away games appended to each row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Season Total Attendance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4929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3F21-AAA3-71C9-57EC-AA208E095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Data Engineering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08488AB-D6A7-E99E-81DC-BD9F00739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743" y="2736773"/>
            <a:ext cx="5808638" cy="3272141"/>
          </a:xfrm>
        </p:spPr>
      </p:pic>
      <p:pic>
        <p:nvPicPr>
          <p:cNvPr id="2052" name="Picture 4" descr="What is a data scientist? A key data analytics role and a lucrative career  | CIO">
            <a:extLst>
              <a:ext uri="{FF2B5EF4-FFF2-40B4-BE49-F238E27FC236}">
                <a16:creationId xmlns:a16="http://schemas.microsoft.com/office/drawing/2014/main" id="{19281E6A-C7CB-0D6E-6788-2D6C57601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554" y="98755"/>
            <a:ext cx="3124699" cy="2079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75FC8-65C3-C850-5ECE-4F3D702F85ED}"/>
              </a:ext>
            </a:extLst>
          </p:cNvPr>
          <p:cNvSpPr txBox="1"/>
          <p:nvPr/>
        </p:nvSpPr>
        <p:spPr>
          <a:xfrm>
            <a:off x="401014" y="2210134"/>
            <a:ext cx="5232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Removed playoff games from Games dataset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3B1D40-C251-738C-10C0-5806BABC4198}"/>
              </a:ext>
            </a:extLst>
          </p:cNvPr>
          <p:cNvSpPr/>
          <p:nvPr/>
        </p:nvSpPr>
        <p:spPr>
          <a:xfrm>
            <a:off x="661307" y="4694464"/>
            <a:ext cx="522514" cy="12573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9" name="Picture 8" descr="A screenshot of a sports schedule&#10;&#10;Description automatically generated">
            <a:extLst>
              <a:ext uri="{FF2B5EF4-FFF2-40B4-BE49-F238E27FC236}">
                <a16:creationId xmlns:a16="http://schemas.microsoft.com/office/drawing/2014/main" id="{EE7F3B3E-4044-E74C-0CA1-D565ADFD0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621" y="2736773"/>
            <a:ext cx="5524282" cy="353183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1F2D254-6A73-0673-4248-EE0D9BE2B7CA}"/>
              </a:ext>
            </a:extLst>
          </p:cNvPr>
          <p:cNvSpPr/>
          <p:nvPr/>
        </p:nvSpPr>
        <p:spPr>
          <a:xfrm>
            <a:off x="7057493" y="4855028"/>
            <a:ext cx="233717" cy="115388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02935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hat should a cleaner do in 2 hours? - Interior Magazine: Leading  Decoration, Design, all the ideas to decorate your home perfectly">
            <a:extLst>
              <a:ext uri="{FF2B5EF4-FFF2-40B4-BE49-F238E27FC236}">
                <a16:creationId xmlns:a16="http://schemas.microsoft.com/office/drawing/2014/main" id="{2709498E-8867-A47E-3FF3-013D3C215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0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932F67-482C-B576-6AC8-A35843721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948" y="480170"/>
            <a:ext cx="10168128" cy="1179576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More Cleaning…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DFD3F50-9FB2-B7BA-2F51-39C80BA12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34611" y="2926898"/>
            <a:ext cx="6306763" cy="3188550"/>
          </a:xfr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86850CE-C045-4CD7-D015-259862DD6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4611" y="926757"/>
            <a:ext cx="6306763" cy="18415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91196B-F2D0-F89D-CA68-AA0A90FF2CAD}"/>
              </a:ext>
            </a:extLst>
          </p:cNvPr>
          <p:cNvSpPr txBox="1"/>
          <p:nvPr/>
        </p:nvSpPr>
        <p:spPr>
          <a:xfrm>
            <a:off x="614486" y="2166294"/>
            <a:ext cx="4092089" cy="1200329"/>
          </a:xfrm>
          <a:prstGeom prst="rect">
            <a:avLst/>
          </a:prstGeom>
          <a:solidFill>
            <a:schemeClr val="bg1">
              <a:alpha val="27733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For all datasets, we changed the New York Giants and New York Jets ”home city” to NYG or NYJ, respectively.</a:t>
            </a:r>
          </a:p>
        </p:txBody>
      </p:sp>
      <p:pic>
        <p:nvPicPr>
          <p:cNvPr id="15" name="Picture 14" descr="A close-up of a flag&#10;&#10;Description automatically generated">
            <a:extLst>
              <a:ext uri="{FF2B5EF4-FFF2-40B4-BE49-F238E27FC236}">
                <a16:creationId xmlns:a16="http://schemas.microsoft.com/office/drawing/2014/main" id="{ECAA5ACD-4CEC-E777-F3BB-365D52C8C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688" y="4091541"/>
            <a:ext cx="2839004" cy="17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0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>
            <a:extLst>
              <a:ext uri="{FF2B5EF4-FFF2-40B4-BE49-F238E27FC236}">
                <a16:creationId xmlns:a16="http://schemas.microsoft.com/office/drawing/2014/main" id="{B860B4DF-EEDA-3B4B-8853-AFFC2C446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5EF92E-851C-2C33-FB3C-424915105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Merged Datasets (Concatenated Column)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3E1CCDF-CF43-193B-9B2A-78B451E1E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26" y="2135215"/>
            <a:ext cx="6078206" cy="1458324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B44F422-6A51-3422-EC6D-ED77334A41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615464" y="2143914"/>
            <a:ext cx="5383641" cy="1681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B3CACF-BF92-8A9C-C35E-5591BA5CDF64}"/>
              </a:ext>
            </a:extLst>
          </p:cNvPr>
          <p:cNvSpPr txBox="1"/>
          <p:nvPr/>
        </p:nvSpPr>
        <p:spPr>
          <a:xfrm>
            <a:off x="1256259" y="1678376"/>
            <a:ext cx="988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Created a concatenated column for all 3 datasets to merge on (year, week, home team city)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C88CB6-AFA1-B11E-09B2-E08C1C1C4ADA}"/>
              </a:ext>
            </a:extLst>
          </p:cNvPr>
          <p:cNvSpPr/>
          <p:nvPr/>
        </p:nvSpPr>
        <p:spPr>
          <a:xfrm>
            <a:off x="3818238" y="2607486"/>
            <a:ext cx="642551" cy="98485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126824-E79B-4B1D-B720-7FAB6BD0672B}"/>
              </a:ext>
            </a:extLst>
          </p:cNvPr>
          <p:cNvSpPr/>
          <p:nvPr/>
        </p:nvSpPr>
        <p:spPr>
          <a:xfrm>
            <a:off x="11451679" y="2568380"/>
            <a:ext cx="547426" cy="12573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3A6A46A-D4E1-DB9B-985D-FE06B8A03E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5476" y="4400060"/>
            <a:ext cx="7772400" cy="189816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026D54A-0A6E-22CD-4C46-0FD9F10716A7}"/>
              </a:ext>
            </a:extLst>
          </p:cNvPr>
          <p:cNvSpPr/>
          <p:nvPr/>
        </p:nvSpPr>
        <p:spPr>
          <a:xfrm>
            <a:off x="8822854" y="5040922"/>
            <a:ext cx="751591" cy="12573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2918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alendar&#10;&#10;Description automatically generated">
            <a:extLst>
              <a:ext uri="{FF2B5EF4-FFF2-40B4-BE49-F238E27FC236}">
                <a16:creationId xmlns:a16="http://schemas.microsoft.com/office/drawing/2014/main" id="{28995A70-0BE5-9956-364A-70B28A167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645" y="347179"/>
            <a:ext cx="7772400" cy="25409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40CF4B-2B54-E3F9-60B6-D8AFEF7A0C12}"/>
              </a:ext>
            </a:extLst>
          </p:cNvPr>
          <p:cNvSpPr txBox="1"/>
          <p:nvPr/>
        </p:nvSpPr>
        <p:spPr>
          <a:xfrm>
            <a:off x="792353" y="840515"/>
            <a:ext cx="2971718" cy="646331"/>
          </a:xfrm>
          <a:prstGeom prst="rect">
            <a:avLst/>
          </a:prstGeom>
          <a:solidFill>
            <a:schemeClr val="bg1">
              <a:alpha val="30237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1. Merged Attendance and Games Dataset first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D7084-87FB-E33D-2AC4-C59F53555532}"/>
              </a:ext>
            </a:extLst>
          </p:cNvPr>
          <p:cNvSpPr txBox="1"/>
          <p:nvPr/>
        </p:nvSpPr>
        <p:spPr>
          <a:xfrm>
            <a:off x="702901" y="3666810"/>
            <a:ext cx="2971718" cy="923330"/>
          </a:xfrm>
          <a:prstGeom prst="rect">
            <a:avLst/>
          </a:prstGeom>
          <a:solidFill>
            <a:schemeClr val="bg1">
              <a:alpha val="30237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2. Merged first two combined datasets with Arrests dataset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B770E17-47C8-3A37-AC86-B243586A1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645" y="3397315"/>
            <a:ext cx="7772400" cy="258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19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ootball Field Images – Browse 408,453 Stock Photos, Vectors, and Video |  Adobe Stock">
            <a:extLst>
              <a:ext uri="{FF2B5EF4-FFF2-40B4-BE49-F238E27FC236}">
                <a16:creationId xmlns:a16="http://schemas.microsoft.com/office/drawing/2014/main" id="{5B9E5067-9113-70A6-6CD2-D10D69336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A3BB5F9F-604C-9B4A-9683-AB18AB1AD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48" y="1911980"/>
            <a:ext cx="7682593" cy="1293418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EB09939-9D05-409F-BE1D-1233FAE10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48" y="4237372"/>
            <a:ext cx="7666759" cy="101082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55F123B-D8A6-E846-13D0-A9F48F45BDB1}"/>
              </a:ext>
            </a:extLst>
          </p:cNvPr>
          <p:cNvSpPr txBox="1">
            <a:spLocks/>
          </p:cNvSpPr>
          <p:nvPr/>
        </p:nvSpPr>
        <p:spPr>
          <a:xfrm>
            <a:off x="489403" y="375625"/>
            <a:ext cx="10168128" cy="11795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Columns</a:t>
            </a:r>
            <a:r>
              <a:rPr lang="en-US" dirty="0">
                <a:solidFill>
                  <a:srgbClr val="002060"/>
                </a:solidFill>
              </a:rPr>
              <a:t> Created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ABBFA-DCBF-7191-D014-5AFF1599C268}"/>
              </a:ext>
            </a:extLst>
          </p:cNvPr>
          <p:cNvSpPr txBox="1"/>
          <p:nvPr/>
        </p:nvSpPr>
        <p:spPr>
          <a:xfrm>
            <a:off x="535519" y="3652602"/>
            <a:ext cx="61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Hour </a:t>
            </a:r>
            <a:r>
              <a:rPr lang="en-US" sz="2000" dirty="0">
                <a:solidFill>
                  <a:srgbClr val="002060"/>
                </a:solidFill>
              </a:rPr>
              <a:t>(The hour of the day each game started)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CB91AB-B4E3-5761-745E-43832E550868}"/>
              </a:ext>
            </a:extLst>
          </p:cNvPr>
          <p:cNvSpPr txBox="1"/>
          <p:nvPr/>
        </p:nvSpPr>
        <p:spPr>
          <a:xfrm>
            <a:off x="535519" y="1379208"/>
            <a:ext cx="5799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Score Gap </a:t>
            </a:r>
            <a:r>
              <a:rPr lang="en-US" sz="2000" dirty="0">
                <a:solidFill>
                  <a:srgbClr val="002060"/>
                </a:solidFill>
              </a:rPr>
              <a:t>(difference of score for each game)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8BD45B-4DF3-3040-80C9-B7F162655BF5}"/>
              </a:ext>
            </a:extLst>
          </p:cNvPr>
          <p:cNvSpPr txBox="1"/>
          <p:nvPr/>
        </p:nvSpPr>
        <p:spPr>
          <a:xfrm>
            <a:off x="8802175" y="1748540"/>
            <a:ext cx="2963636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Other Columns Created: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Home/Away team winner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Stadium Type (dome or not domed)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218935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</TotalTime>
  <Words>1100</Words>
  <Application>Microsoft Macintosh PowerPoint</Application>
  <PresentationFormat>Widescreen</PresentationFormat>
  <Paragraphs>160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Helvetica Neue</vt:lpstr>
      <vt:lpstr>Neue Haas Grotesk Text Pro</vt:lpstr>
      <vt:lpstr>Wingdings</vt:lpstr>
      <vt:lpstr>AccentBoxVTI</vt:lpstr>
      <vt:lpstr>The Untold Truth of NFL Games</vt:lpstr>
      <vt:lpstr>What is our project? </vt:lpstr>
      <vt:lpstr>Research Questions</vt:lpstr>
      <vt:lpstr>Our Datasets</vt:lpstr>
      <vt:lpstr>Data Engineering</vt:lpstr>
      <vt:lpstr>More Cleaning…</vt:lpstr>
      <vt:lpstr>Merged Datasets (Concatenated Column)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Takeaways</vt:lpstr>
      <vt:lpstr>To be considered…</vt:lpstr>
      <vt:lpstr>Moving Forward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Untold Truth of Attending an NFL Game</dc:title>
  <dc:creator>Joshua Hale</dc:creator>
  <cp:lastModifiedBy>Joshua Hale</cp:lastModifiedBy>
  <cp:revision>19</cp:revision>
  <dcterms:created xsi:type="dcterms:W3CDTF">2023-11-17T02:08:20Z</dcterms:created>
  <dcterms:modified xsi:type="dcterms:W3CDTF">2023-11-19T23:38:17Z</dcterms:modified>
</cp:coreProperties>
</file>

<file path=docProps/thumbnail.jpeg>
</file>